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xls" ContentType="application/vnd.ms-exce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7" r:id="rId3"/>
    <p:sldId id="258" r:id="rId4"/>
    <p:sldId id="262" r:id="rId5"/>
    <p:sldId id="263" r:id="rId6"/>
    <p:sldId id="264" r:id="rId7"/>
    <p:sldId id="256" r:id="rId8"/>
    <p:sldId id="265" r:id="rId9"/>
    <p:sldId id="268" r:id="rId10"/>
    <p:sldId id="287" r:id="rId11"/>
    <p:sldId id="274" r:id="rId12"/>
    <p:sldId id="275" r:id="rId13"/>
    <p:sldId id="288" r:id="rId14"/>
    <p:sldId id="293" r:id="rId15"/>
    <p:sldId id="290" r:id="rId16"/>
    <p:sldId id="279" r:id="rId17"/>
    <p:sldId id="289" r:id="rId18"/>
    <p:sldId id="282" r:id="rId19"/>
    <p:sldId id="286" r:id="rId20"/>
  </p:sldIdLst>
  <p:sldSz cx="9144000" cy="6858000" type="screen4x3"/>
  <p:notesSz cx="6794500" cy="99187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89520" autoAdjust="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is%20documentos\PABLO%202\CEFIDAR\Trabajos%20cefidar\Pol&#237;tica%20Fiscal%20Heterodoxa\Indice%20de%20la%20relacion%20de%20precios%20del%20intercambio%20de%20bs%20y%20serv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AR"/>
  <c:chart>
    <c:autoTitleDeleted val="1"/>
    <c:plotArea>
      <c:layout>
        <c:manualLayout>
          <c:layoutTarget val="inner"/>
          <c:xMode val="edge"/>
          <c:yMode val="edge"/>
          <c:x val="0.10181138715001345"/>
          <c:y val="1.7123869549972047E-2"/>
          <c:w val="0.85948597145578465"/>
          <c:h val="0.84568300713019606"/>
        </c:manualLayout>
      </c:layout>
      <c:scatterChart>
        <c:scatterStyle val="lineMarker"/>
        <c:ser>
          <c:idx val="0"/>
          <c:order val="0"/>
          <c:tx>
            <c:strRef>
              <c:f>Hoja2!$A$11</c:f>
              <c:strCache>
                <c:ptCount val="1"/>
                <c:pt idx="0">
                  <c:v>América Latina </c:v>
                </c:pt>
              </c:strCache>
            </c:strRef>
          </c:tx>
          <c:marker>
            <c:symbol val="circle"/>
            <c:size val="10"/>
          </c:marker>
          <c:dLbls>
            <c:dLbl>
              <c:idx val="0"/>
              <c:layout>
                <c:manualLayout>
                  <c:x val="0"/>
                  <c:y val="-1.5180772703202472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/>
                      <a:t>A. Latina </a:t>
                    </a:r>
                  </a:p>
                </c:rich>
              </c:tx>
              <c:dLblPos val="b"/>
              <c:showSerName val="1"/>
            </c:dLbl>
            <c:txPr>
              <a:bodyPr/>
              <a:lstStyle/>
              <a:p>
                <a:pPr>
                  <a:defRPr lang="en-US" sz="1200" b="1"/>
                </a:pPr>
                <a:endParaRPr lang="es-AR"/>
              </a:p>
            </c:txPr>
            <c:dLblPos val="b"/>
            <c:showSerName val="1"/>
          </c:dLbls>
          <c:xVal>
            <c:numRef>
              <c:f>Hoja2!$AG$11</c:f>
              <c:numCache>
                <c:formatCode>0.0%</c:formatCode>
                <c:ptCount val="1"/>
                <c:pt idx="0">
                  <c:v>0.18171095525829109</c:v>
                </c:pt>
              </c:numCache>
            </c:numRef>
          </c:xVal>
          <c:yVal>
            <c:numRef>
              <c:f>Hoja2!$AJ$11</c:f>
              <c:numCache>
                <c:formatCode>0.0%</c:formatCode>
                <c:ptCount val="1"/>
                <c:pt idx="0">
                  <c:v>4.8000000000000029E-2</c:v>
                </c:pt>
              </c:numCache>
            </c:numRef>
          </c:yVal>
        </c:ser>
        <c:ser>
          <c:idx val="1"/>
          <c:order val="1"/>
          <c:tx>
            <c:strRef>
              <c:f>Hoja2!$A$12</c:f>
              <c:strCache>
                <c:ptCount val="1"/>
                <c:pt idx="0">
                  <c:v>Argentina </c:v>
                </c:pt>
              </c:strCache>
            </c:strRef>
          </c:tx>
          <c:marker>
            <c:symbol val="circle"/>
            <c:size val="10"/>
          </c:marker>
          <c:dLbls>
            <c:dLbl>
              <c:idx val="0"/>
              <c:layout>
                <c:manualLayout>
                  <c:x val="-3.6934441366574394E-3"/>
                  <c:y val="1.1844252688965511E-3"/>
                </c:manualLayout>
              </c:layout>
              <c:dLblPos val="t"/>
              <c:showSerName val="1"/>
            </c:dLbl>
            <c:txPr>
              <a:bodyPr/>
              <a:lstStyle/>
              <a:p>
                <a:pPr>
                  <a:defRPr lang="en-US" sz="1200" b="1"/>
                </a:pPr>
                <a:endParaRPr lang="es-AR"/>
              </a:p>
            </c:txPr>
            <c:dLblPos val="t"/>
            <c:showSerName val="1"/>
          </c:dLbls>
          <c:xVal>
            <c:numRef>
              <c:f>Hoja2!$AG$12</c:f>
              <c:numCache>
                <c:formatCode>0.0%</c:formatCode>
                <c:ptCount val="1"/>
                <c:pt idx="0">
                  <c:v>3.8634507634428807E-2</c:v>
                </c:pt>
              </c:numCache>
            </c:numRef>
          </c:xVal>
          <c:yVal>
            <c:numRef>
              <c:f>Hoja2!$AJ$12</c:f>
              <c:numCache>
                <c:formatCode>0.0%</c:formatCode>
                <c:ptCount val="1"/>
                <c:pt idx="0">
                  <c:v>8.393585060874055E-2</c:v>
                </c:pt>
              </c:numCache>
            </c:numRef>
          </c:yVal>
        </c:ser>
        <c:ser>
          <c:idx val="2"/>
          <c:order val="2"/>
          <c:tx>
            <c:strRef>
              <c:f>Hoja2!$A$13</c:f>
              <c:strCache>
                <c:ptCount val="1"/>
                <c:pt idx="0">
                  <c:v>Bolivia (Estado Plurinacional de) </c:v>
                </c:pt>
              </c:strCache>
            </c:strRef>
          </c:tx>
          <c:marker>
            <c:symbol val="circle"/>
            <c:size val="10"/>
          </c:marker>
          <c:dLbls>
            <c:dLbl>
              <c:idx val="0"/>
              <c:layout>
                <c:manualLayout>
                  <c:x val="5.5401662049861583E-3"/>
                  <c:y val="8.7424474577448452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/>
                      <a:t>Bolivia </a:t>
                    </a:r>
                  </a:p>
                </c:rich>
              </c:tx>
              <c:dLblPos val="t"/>
              <c:showSerName val="1"/>
            </c:dLbl>
            <c:txPr>
              <a:bodyPr/>
              <a:lstStyle/>
              <a:p>
                <a:pPr>
                  <a:defRPr lang="en-US" sz="1200" b="1"/>
                </a:pPr>
                <a:endParaRPr lang="es-AR"/>
              </a:p>
            </c:txPr>
            <c:dLblPos val="t"/>
            <c:showSerName val="1"/>
          </c:dLbls>
          <c:xVal>
            <c:numRef>
              <c:f>Hoja2!$AG$13</c:f>
              <c:numCache>
                <c:formatCode>0.0%</c:formatCode>
                <c:ptCount val="1"/>
                <c:pt idx="0">
                  <c:v>0.38038275125484872</c:v>
                </c:pt>
              </c:numCache>
            </c:numRef>
          </c:xVal>
          <c:yVal>
            <c:numRef>
              <c:f>Hoja2!$AJ$13</c:f>
              <c:numCache>
                <c:formatCode>0.0%</c:formatCode>
                <c:ptCount val="1"/>
                <c:pt idx="0">
                  <c:v>4.8191242695148954E-2</c:v>
                </c:pt>
              </c:numCache>
            </c:numRef>
          </c:yVal>
        </c:ser>
        <c:ser>
          <c:idx val="3"/>
          <c:order val="3"/>
          <c:tx>
            <c:strRef>
              <c:f>Hoja2!$A$14</c:f>
              <c:strCache>
                <c:ptCount val="1"/>
                <c:pt idx="0">
                  <c:v>Brasil </c:v>
                </c:pt>
              </c:strCache>
            </c:strRef>
          </c:tx>
          <c:marker>
            <c:symbol val="circle"/>
            <c:size val="10"/>
          </c:marker>
          <c:dLbls>
            <c:dLbl>
              <c:idx val="0"/>
              <c:layout>
                <c:manualLayout>
                  <c:x val="9.2336103416435829E-3"/>
                  <c:y val="1.3888888888888919E-2"/>
                </c:manualLayout>
              </c:layout>
              <c:dLblPos val="t"/>
              <c:showSerName val="1"/>
            </c:dLbl>
            <c:txPr>
              <a:bodyPr/>
              <a:lstStyle/>
              <a:p>
                <a:pPr>
                  <a:defRPr lang="en-US" sz="1200" b="1"/>
                </a:pPr>
                <a:endParaRPr lang="es-AR"/>
              </a:p>
            </c:txPr>
            <c:dLblPos val="t"/>
            <c:showSerName val="1"/>
          </c:dLbls>
          <c:xVal>
            <c:numRef>
              <c:f>Hoja2!$AG$14</c:f>
              <c:numCache>
                <c:formatCode>0.0%</c:formatCode>
                <c:ptCount val="1"/>
                <c:pt idx="0">
                  <c:v>1.865551427753712E-2</c:v>
                </c:pt>
              </c:numCache>
            </c:numRef>
          </c:xVal>
          <c:yVal>
            <c:numRef>
              <c:f>Hoja2!$AJ$14</c:f>
              <c:numCache>
                <c:formatCode>0.0%</c:formatCode>
                <c:ptCount val="1"/>
                <c:pt idx="0">
                  <c:v>4.8108619434517094E-2</c:v>
                </c:pt>
              </c:numCache>
            </c:numRef>
          </c:yVal>
        </c:ser>
        <c:ser>
          <c:idx val="4"/>
          <c:order val="4"/>
          <c:tx>
            <c:strRef>
              <c:f>Hoja2!$A$15</c:f>
              <c:strCache>
                <c:ptCount val="1"/>
                <c:pt idx="0">
                  <c:v>Chile </c:v>
                </c:pt>
              </c:strCache>
            </c:strRef>
          </c:tx>
          <c:marker>
            <c:symbol val="circle"/>
            <c:size val="10"/>
          </c:marker>
          <c:dLbls>
            <c:dLbl>
              <c:idx val="0"/>
              <c:layout>
                <c:manualLayout>
                  <c:x val="3.3240997229916962E-2"/>
                  <c:y val="6.9444444444444545E-2"/>
                </c:manualLayout>
              </c:layout>
              <c:dLblPos val="t"/>
              <c:showSerName val="1"/>
            </c:dLbl>
            <c:txPr>
              <a:bodyPr/>
              <a:lstStyle/>
              <a:p>
                <a:pPr>
                  <a:defRPr lang="en-US" sz="1200" b="1"/>
                </a:pPr>
                <a:endParaRPr lang="es-AR"/>
              </a:p>
            </c:txPr>
            <c:dLblPos val="t"/>
            <c:showSerName val="1"/>
          </c:dLbls>
          <c:xVal>
            <c:numRef>
              <c:f>Hoja2!$AG$15</c:f>
              <c:numCache>
                <c:formatCode>0.0%</c:formatCode>
                <c:ptCount val="1"/>
                <c:pt idx="0">
                  <c:v>0.50055042444290188</c:v>
                </c:pt>
              </c:numCache>
            </c:numRef>
          </c:xVal>
          <c:yVal>
            <c:numRef>
              <c:f>Hoja2!$AJ$15</c:f>
              <c:numCache>
                <c:formatCode>0.0%</c:formatCode>
                <c:ptCount val="1"/>
                <c:pt idx="0">
                  <c:v>4.8874475286442294E-2</c:v>
                </c:pt>
              </c:numCache>
            </c:numRef>
          </c:yVal>
        </c:ser>
        <c:ser>
          <c:idx val="5"/>
          <c:order val="5"/>
          <c:tx>
            <c:strRef>
              <c:f>Hoja2!$A$16</c:f>
              <c:strCache>
                <c:ptCount val="1"/>
                <c:pt idx="0">
                  <c:v>Colombia </c:v>
                </c:pt>
              </c:strCache>
            </c:strRef>
          </c:tx>
          <c:marker>
            <c:symbol val="circle"/>
            <c:size val="10"/>
          </c:marker>
          <c:dLbls>
            <c:dLbl>
              <c:idx val="0"/>
              <c:layout>
                <c:manualLayout>
                  <c:x val="5.7248384118190235E-2"/>
                  <c:y val="-6.4599465679338094E-2"/>
                </c:manualLayout>
              </c:layout>
              <c:dLblPos val="b"/>
              <c:showSerName val="1"/>
            </c:dLbl>
            <c:txPr>
              <a:bodyPr/>
              <a:lstStyle/>
              <a:p>
                <a:pPr>
                  <a:defRPr lang="en-US" sz="1200" b="1"/>
                </a:pPr>
                <a:endParaRPr lang="es-AR"/>
              </a:p>
            </c:txPr>
            <c:dLblPos val="b"/>
            <c:showSerName val="1"/>
          </c:dLbls>
          <c:xVal>
            <c:numRef>
              <c:f>Hoja2!$AG$16</c:f>
              <c:numCache>
                <c:formatCode>0.0%</c:formatCode>
                <c:ptCount val="1"/>
                <c:pt idx="0">
                  <c:v>0.27493369105719956</c:v>
                </c:pt>
              </c:numCache>
            </c:numRef>
          </c:xVal>
          <c:yVal>
            <c:numRef>
              <c:f>Hoja2!$AJ$16</c:f>
              <c:numCache>
                <c:formatCode>0.0%</c:formatCode>
                <c:ptCount val="1"/>
                <c:pt idx="0">
                  <c:v>5.4294489419549688E-2</c:v>
                </c:pt>
              </c:numCache>
            </c:numRef>
          </c:yVal>
        </c:ser>
        <c:ser>
          <c:idx val="6"/>
          <c:order val="6"/>
          <c:tx>
            <c:strRef>
              <c:f>Hoja2!$A$18</c:f>
              <c:strCache>
                <c:ptCount val="1"/>
                <c:pt idx="0">
                  <c:v>Ecuador </c:v>
                </c:pt>
              </c:strCache>
            </c:strRef>
          </c:tx>
          <c:marker>
            <c:symbol val="circle"/>
            <c:size val="10"/>
          </c:marker>
          <c:dLbls>
            <c:dLbl>
              <c:idx val="0"/>
              <c:layout>
                <c:manualLayout>
                  <c:x val="-5.1708217913204138E-2"/>
                  <c:y val="-4.1666666666666685E-2"/>
                </c:manualLayout>
              </c:layout>
              <c:dLblPos val="r"/>
              <c:showSerName val="1"/>
            </c:dLbl>
            <c:txPr>
              <a:bodyPr/>
              <a:lstStyle/>
              <a:p>
                <a:pPr>
                  <a:defRPr lang="en-US" sz="1200" b="1"/>
                </a:pPr>
                <a:endParaRPr lang="es-AR"/>
              </a:p>
            </c:txPr>
            <c:dLblPos val="r"/>
            <c:showSerName val="1"/>
          </c:dLbls>
          <c:xVal>
            <c:numRef>
              <c:f>Hoja2!$AG$18</c:f>
              <c:numCache>
                <c:formatCode>0.0%</c:formatCode>
                <c:ptCount val="1"/>
                <c:pt idx="0">
                  <c:v>0.24164354495163454</c:v>
                </c:pt>
              </c:numCache>
            </c:numRef>
          </c:xVal>
          <c:yVal>
            <c:numRef>
              <c:f>Hoja2!$AJ$18</c:f>
              <c:numCache>
                <c:formatCode>0.0%</c:formatCode>
                <c:ptCount val="1"/>
                <c:pt idx="0">
                  <c:v>5.6946672642163021E-2</c:v>
                </c:pt>
              </c:numCache>
            </c:numRef>
          </c:yVal>
        </c:ser>
        <c:ser>
          <c:idx val="7"/>
          <c:order val="7"/>
          <c:tx>
            <c:strRef>
              <c:f>Hoja2!$A$23</c:f>
              <c:strCache>
                <c:ptCount val="1"/>
                <c:pt idx="0">
                  <c:v>México </c:v>
                </c:pt>
              </c:strCache>
            </c:strRef>
          </c:tx>
          <c:marker>
            <c:symbol val="circle"/>
            <c:size val="10"/>
          </c:marker>
          <c:dLbls>
            <c:dLbl>
              <c:idx val="0"/>
              <c:layout>
                <c:manualLayout>
                  <c:x val="0"/>
                  <c:y val="9.9698440877484168E-2"/>
                </c:manualLayout>
              </c:layout>
              <c:dLblPos val="t"/>
              <c:showSerName val="1"/>
            </c:dLbl>
            <c:txPr>
              <a:bodyPr/>
              <a:lstStyle/>
              <a:p>
                <a:pPr>
                  <a:defRPr lang="en-US" sz="1200" b="1"/>
                </a:pPr>
                <a:endParaRPr lang="es-AR"/>
              </a:p>
            </c:txPr>
            <c:dLblPos val="t"/>
            <c:showSerName val="1"/>
          </c:dLbls>
          <c:xVal>
            <c:numRef>
              <c:f>Hoja2!$AG$23</c:f>
              <c:numCache>
                <c:formatCode>0.0%</c:formatCode>
                <c:ptCount val="1"/>
                <c:pt idx="0">
                  <c:v>0.15696920671211406</c:v>
                </c:pt>
              </c:numCache>
            </c:numRef>
          </c:xVal>
          <c:yVal>
            <c:numRef>
              <c:f>Hoja2!$AJ$23</c:f>
              <c:numCache>
                <c:formatCode>0.0%</c:formatCode>
                <c:ptCount val="1"/>
                <c:pt idx="0">
                  <c:v>3.414749602593159E-2</c:v>
                </c:pt>
              </c:numCache>
            </c:numRef>
          </c:yVal>
        </c:ser>
        <c:ser>
          <c:idx val="8"/>
          <c:order val="8"/>
          <c:tx>
            <c:strRef>
              <c:f>Hoja2!$A$26</c:f>
              <c:strCache>
                <c:ptCount val="1"/>
                <c:pt idx="0">
                  <c:v>Paraguay </c:v>
                </c:pt>
              </c:strCache>
            </c:strRef>
          </c:tx>
          <c:marker>
            <c:symbol val="circle"/>
            <c:size val="10"/>
          </c:marker>
          <c:dLbls>
            <c:dLbl>
              <c:idx val="0"/>
              <c:layout>
                <c:manualLayout>
                  <c:x val="-5.9095106186518934E-2"/>
                  <c:y val="0"/>
                </c:manualLayout>
              </c:layout>
              <c:dLblPos val="ctr"/>
              <c:showSerName val="1"/>
            </c:dLbl>
            <c:txPr>
              <a:bodyPr/>
              <a:lstStyle/>
              <a:p>
                <a:pPr>
                  <a:defRPr lang="en-US" sz="1200" b="1"/>
                </a:pPr>
                <a:endParaRPr lang="es-AR"/>
              </a:p>
            </c:txPr>
            <c:dLblPos val="ctr"/>
            <c:showSerName val="1"/>
          </c:dLbls>
          <c:xVal>
            <c:numRef>
              <c:f>Hoja2!$AG$26</c:f>
              <c:numCache>
                <c:formatCode>0.0%</c:formatCode>
                <c:ptCount val="1"/>
                <c:pt idx="0">
                  <c:v>-6.9031088573752952E-2</c:v>
                </c:pt>
              </c:numCache>
            </c:numRef>
          </c:xVal>
          <c:yVal>
            <c:numRef>
              <c:f>Hoja2!$AJ$26</c:f>
              <c:numCache>
                <c:formatCode>0.0%</c:formatCode>
                <c:ptCount val="1"/>
                <c:pt idx="0">
                  <c:v>4.7755999261547985E-2</c:v>
                </c:pt>
              </c:numCache>
            </c:numRef>
          </c:yVal>
        </c:ser>
        <c:ser>
          <c:idx val="9"/>
          <c:order val="9"/>
          <c:tx>
            <c:strRef>
              <c:f>Hoja2!$A$27</c:f>
              <c:strCache>
                <c:ptCount val="1"/>
                <c:pt idx="0">
                  <c:v>Perú </c:v>
                </c:pt>
              </c:strCache>
            </c:strRef>
          </c:tx>
          <c:marker>
            <c:symbol val="circle"/>
            <c:size val="10"/>
          </c:marker>
          <c:dLbls>
            <c:dLbl>
              <c:idx val="0"/>
              <c:layout>
                <c:manualLayout>
                  <c:x val="4.0627885503231764E-2"/>
                  <c:y val="5.2217799692689713E-2"/>
                </c:manualLayout>
              </c:layout>
              <c:dLblPos val="t"/>
              <c:showSerName val="1"/>
            </c:dLbl>
            <c:spPr>
              <a:noFill/>
            </c:spPr>
            <c:txPr>
              <a:bodyPr/>
              <a:lstStyle/>
              <a:p>
                <a:pPr>
                  <a:defRPr lang="en-US" sz="1200" b="1"/>
                </a:pPr>
                <a:endParaRPr lang="es-AR"/>
              </a:p>
            </c:txPr>
            <c:dLblPos val="t"/>
            <c:showSerName val="1"/>
          </c:dLbls>
          <c:xVal>
            <c:numRef>
              <c:f>Hoja2!$AG$27</c:f>
              <c:numCache>
                <c:formatCode>0.0%</c:formatCode>
                <c:ptCount val="1"/>
                <c:pt idx="0">
                  <c:v>0.18929811971287983</c:v>
                </c:pt>
              </c:numCache>
            </c:numRef>
          </c:xVal>
          <c:yVal>
            <c:numRef>
              <c:f>Hoja2!$AJ$27</c:f>
              <c:numCache>
                <c:formatCode>0.0%</c:formatCode>
                <c:ptCount val="1"/>
                <c:pt idx="0">
                  <c:v>7.6374383745434704E-2</c:v>
                </c:pt>
              </c:numCache>
            </c:numRef>
          </c:yVal>
        </c:ser>
        <c:ser>
          <c:idx val="10"/>
          <c:order val="10"/>
          <c:tx>
            <c:strRef>
              <c:f>Hoja2!$A$28</c:f>
              <c:strCache>
                <c:ptCount val="1"/>
                <c:pt idx="0">
                  <c:v>Uruguay </c:v>
                </c:pt>
              </c:strCache>
            </c:strRef>
          </c:tx>
          <c:marker>
            <c:symbol val="circle"/>
            <c:size val="10"/>
            <c:spPr>
              <a:ln>
                <a:solidFill>
                  <a:schemeClr val="accent1"/>
                </a:solidFill>
              </a:ln>
            </c:spPr>
          </c:marker>
          <c:dLbls>
            <c:dLbl>
              <c:idx val="0"/>
              <c:layout>
                <c:manualLayout>
                  <c:x val="-5.1708217913204145E-2"/>
                  <c:y val="6.0185185185185147E-2"/>
                </c:manualLayout>
              </c:layout>
              <c:dLblPos val="t"/>
              <c:showSerName val="1"/>
            </c:dLbl>
            <c:txPr>
              <a:bodyPr/>
              <a:lstStyle/>
              <a:p>
                <a:pPr>
                  <a:defRPr lang="en-US" sz="1200" b="1"/>
                </a:pPr>
                <a:endParaRPr lang="es-AR"/>
              </a:p>
            </c:txPr>
            <c:dLblPos val="t"/>
            <c:showSerName val="1"/>
          </c:dLbls>
          <c:xVal>
            <c:numRef>
              <c:f>Hoja2!$AG$28</c:f>
              <c:numCache>
                <c:formatCode>0.0%</c:formatCode>
                <c:ptCount val="1"/>
                <c:pt idx="0">
                  <c:v>-0.13184751734708156</c:v>
                </c:pt>
              </c:numCache>
            </c:numRef>
          </c:xVal>
          <c:yVal>
            <c:numRef>
              <c:f>Hoja2!$AJ$28</c:f>
              <c:numCache>
                <c:formatCode>0.0%</c:formatCode>
                <c:ptCount val="1"/>
                <c:pt idx="0">
                  <c:v>6.3277875661098076E-2</c:v>
                </c:pt>
              </c:numCache>
            </c:numRef>
          </c:yVal>
        </c:ser>
        <c:ser>
          <c:idx val="11"/>
          <c:order val="11"/>
          <c:tx>
            <c:strRef>
              <c:f>Hoja2!$A$29</c:f>
              <c:strCache>
                <c:ptCount val="1"/>
                <c:pt idx="0">
                  <c:v>Venezuela (República Bolivariana de) </c:v>
                </c:pt>
              </c:strCache>
            </c:strRef>
          </c:tx>
          <c:marker>
            <c:symbol val="circle"/>
            <c:size val="10"/>
          </c:marker>
          <c:dLbls>
            <c:dLbl>
              <c:idx val="0"/>
              <c:layout>
                <c:manualLayout>
                  <c:x val="-5.9095106186518934E-2"/>
                  <c:y val="5.0925925925925944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/>
                      <a:t>Venezuela </a:t>
                    </a:r>
                  </a:p>
                </c:rich>
              </c:tx>
              <c:dLblPos val="t"/>
              <c:showSerName val="1"/>
            </c:dLbl>
            <c:spPr>
              <a:noFill/>
              <a:ln>
                <a:noFill/>
              </a:ln>
            </c:spPr>
            <c:txPr>
              <a:bodyPr/>
              <a:lstStyle/>
              <a:p>
                <a:pPr>
                  <a:defRPr lang="en-US" sz="1200" b="1"/>
                </a:pPr>
                <a:endParaRPr lang="es-AR"/>
              </a:p>
            </c:txPr>
            <c:dLblPos val="t"/>
            <c:showSerName val="1"/>
          </c:dLbls>
          <c:xVal>
            <c:numRef>
              <c:f>Hoja2!$AG$29</c:f>
              <c:numCache>
                <c:formatCode>0.0%</c:formatCode>
                <c:ptCount val="1"/>
                <c:pt idx="0">
                  <c:v>1.35417634270053</c:v>
                </c:pt>
              </c:numCache>
            </c:numRef>
          </c:xVal>
          <c:yVal>
            <c:numRef>
              <c:f>Hoja2!$AJ$29</c:f>
              <c:numCache>
                <c:formatCode>0.0%</c:formatCode>
                <c:ptCount val="1"/>
                <c:pt idx="0">
                  <c:v>0.10193757317788289</c:v>
                </c:pt>
              </c:numCache>
            </c:numRef>
          </c:yVal>
        </c:ser>
        <c:axId val="91553792"/>
        <c:axId val="91555712"/>
      </c:scatterChart>
      <c:valAx>
        <c:axId val="91553792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lang="en-US" sz="1400"/>
                </a:pPr>
                <a:r>
                  <a:rPr lang="en-US" sz="1400"/>
                  <a:t>Evolución de la relación de los términos del intercambio </a:t>
                </a:r>
              </a:p>
            </c:rich>
          </c:tx>
          <c:layout>
            <c:manualLayout>
              <c:xMode val="edge"/>
              <c:yMode val="edge"/>
              <c:x val="0.29776851993223891"/>
              <c:y val="0.91765249343832112"/>
            </c:manualLayout>
          </c:layout>
        </c:title>
        <c:numFmt formatCode="0.0%" sourceLinked="1"/>
        <c:majorTickMark val="none"/>
        <c:tickLblPos val="nextTo"/>
        <c:txPr>
          <a:bodyPr/>
          <a:lstStyle/>
          <a:p>
            <a:pPr>
              <a:defRPr lang="en-US"/>
            </a:pPr>
            <a:endParaRPr lang="es-AR"/>
          </a:p>
        </c:txPr>
        <c:crossAx val="91555712"/>
        <c:crosses val="autoZero"/>
        <c:crossBetween val="midCat"/>
      </c:valAx>
      <c:valAx>
        <c:axId val="91555712"/>
        <c:scaling>
          <c:orientation val="minMax"/>
          <c:min val="2.0000000000000021E-2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 lang="en-US" sz="1400"/>
                </a:pPr>
                <a:r>
                  <a:rPr lang="es-AR" sz="1400"/>
                  <a:t>Tasa promedio de crecimiento</a:t>
                </a:r>
              </a:p>
            </c:rich>
          </c:tx>
          <c:layout/>
        </c:title>
        <c:numFmt formatCode="0.0%" sourceLinked="1"/>
        <c:majorTickMark val="none"/>
        <c:tickLblPos val="nextTo"/>
        <c:txPr>
          <a:bodyPr/>
          <a:lstStyle/>
          <a:p>
            <a:pPr>
              <a:defRPr lang="en-US"/>
            </a:pPr>
            <a:endParaRPr lang="es-AR"/>
          </a:p>
        </c:txPr>
        <c:crossAx val="91553792"/>
        <c:crossesAt val="-40"/>
        <c:crossBetween val="midCat"/>
      </c:valAx>
      <c:spPr>
        <a:noFill/>
        <a:ln w="25400">
          <a:noFill/>
        </a:ln>
      </c:spPr>
    </c:plotArea>
    <c:plotVisOnly val="1"/>
  </c:chart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3E3629-2CA0-495C-A361-F057FAE8DC93}" type="datetimeFigureOut">
              <a:rPr lang="es-AR"/>
              <a:pPr>
                <a:defRPr/>
              </a:pPr>
              <a:t>15/08/2011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000D9-DF77-45CB-919A-8579F46C944C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9DDDD-11C3-4673-AA18-C03FEFD1ECD4}" type="datetimeFigureOut">
              <a:rPr lang="es-AR"/>
              <a:pPr>
                <a:defRPr/>
              </a:pPr>
              <a:t>15/08/2011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A3FE25-249E-4DC8-AB9A-DD619AFB7F70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F51832-A73B-4847-969F-E2BE551D9309}" type="datetimeFigureOut">
              <a:rPr lang="es-AR"/>
              <a:pPr>
                <a:defRPr/>
              </a:pPr>
              <a:t>15/08/2011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F4820A-3B82-4DFC-86FE-8CE261DEFAB9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FF319C-52D4-4F9F-849C-A7AAF4E26618}" type="datetimeFigureOut">
              <a:rPr lang="es-AR"/>
              <a:pPr>
                <a:defRPr/>
              </a:pPr>
              <a:t>15/08/2011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65BDC3-356C-4E8B-9B64-A3B8B909D717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B78C4-0A60-4CD1-8B27-ECA9B1147183}" type="datetimeFigureOut">
              <a:rPr lang="es-AR"/>
              <a:pPr>
                <a:defRPr/>
              </a:pPr>
              <a:t>15/08/2011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06CB0E-1164-44BD-AE4A-2BF307DF6502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3B695C-74E4-40B3-AB61-E60E383BED56}" type="datetimeFigureOut">
              <a:rPr lang="es-AR"/>
              <a:pPr>
                <a:defRPr/>
              </a:pPr>
              <a:t>15/08/2011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332EC-B058-4D93-B37F-044F5B481D50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B7B98C-3B76-4DDA-A541-567B4F2C0CC9}" type="datetimeFigureOut">
              <a:rPr lang="es-AR"/>
              <a:pPr>
                <a:defRPr/>
              </a:pPr>
              <a:t>15/08/2011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0B3F4-E4D4-410B-9D00-A41A4ADB0D29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DADCAA-5F1D-4311-9237-2CAFC719CAEA}" type="datetimeFigureOut">
              <a:rPr lang="es-AR"/>
              <a:pPr>
                <a:defRPr/>
              </a:pPr>
              <a:t>15/08/2011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354FD6-FD8E-42B8-8220-8B608466225A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B8FC24-9596-494F-A3CC-D4E3DE76E8DF}" type="datetimeFigureOut">
              <a:rPr lang="es-AR"/>
              <a:pPr>
                <a:defRPr/>
              </a:pPr>
              <a:t>15/08/2011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A99FBC-AD78-435D-8E78-2487199F94E7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B1CCC0-912F-4335-BE47-D29F768390AD}" type="datetimeFigureOut">
              <a:rPr lang="es-AR"/>
              <a:pPr>
                <a:defRPr/>
              </a:pPr>
              <a:t>15/08/2011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5AE5B8-0184-42AA-8C15-0DC381AAF062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BEB89-8FD3-439B-A5A6-DC10A1C652D5}" type="datetimeFigureOut">
              <a:rPr lang="es-AR"/>
              <a:pPr>
                <a:defRPr/>
              </a:pPr>
              <a:t>15/08/2011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A02C6-1F3D-4D70-BB71-9C0CAD6157F6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AR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C15BFA2-11B4-47D4-A169-96838C463167}" type="datetimeFigureOut">
              <a:rPr lang="es-AR"/>
              <a:pPr>
                <a:defRPr/>
              </a:pPr>
              <a:t>15/08/2011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CBE99C7-BB7A-4BFB-8928-5D2A9DF27EFE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Hoja_de_c_lculo_de_Microsoft_Office_Excel_97-2003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Hoja_de_c_lculo_de_Microsoft_Office_Excel_97-20032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Hoja_de_c_lculo_de_Microsoft_Office_Excel_97-20033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Hoja_de_c_lculo_de_Microsoft_Office_Excel_97-20034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Hoja_de_c_lculo_de_Microsoft_Office_Excel_97-20035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/>
          </p:nvPr>
        </p:nvSpPr>
        <p:spPr>
          <a:xfrm>
            <a:off x="468313" y="1"/>
            <a:ext cx="8147050" cy="3214685"/>
          </a:xfrm>
        </p:spPr>
        <p:txBody>
          <a:bodyPr/>
          <a:lstStyle/>
          <a:p>
            <a:r>
              <a:rPr lang="es-ES_tradnl" sz="3200" b="1" dirty="0" smtClean="0"/>
              <a:t>América Latina:</a:t>
            </a:r>
            <a:br>
              <a:rPr lang="es-ES_tradnl" sz="3200" b="1" dirty="0" smtClean="0"/>
            </a:br>
            <a:r>
              <a:rPr lang="es-ES_tradnl" sz="3200" b="1" dirty="0" smtClean="0"/>
              <a:t> Expansión, Crisis y Después.</a:t>
            </a:r>
            <a:r>
              <a:rPr lang="es-ES_tradnl" sz="4000" b="1" dirty="0" smtClean="0"/>
              <a:t/>
            </a:r>
            <a:br>
              <a:rPr lang="es-ES_tradnl" sz="4000" b="1" dirty="0" smtClean="0"/>
            </a:br>
            <a:r>
              <a:rPr lang="es-ES_tradnl" sz="4000" b="1" dirty="0" smtClean="0"/>
              <a:t>Un estudio de caso sobre la Política </a:t>
            </a:r>
            <a:r>
              <a:rPr lang="es-ES_tradnl" sz="4000" b="1" dirty="0" err="1" smtClean="0"/>
              <a:t>Contracíclica</a:t>
            </a:r>
            <a:r>
              <a:rPr lang="es-ES_tradnl" sz="4000" b="1" dirty="0" smtClean="0"/>
              <a:t> en Argentina</a:t>
            </a:r>
            <a:br>
              <a:rPr lang="es-ES_tradnl" sz="4000" b="1" dirty="0" smtClean="0"/>
            </a:br>
            <a:r>
              <a:rPr lang="es-ES_tradnl" sz="4000" dirty="0" smtClean="0"/>
              <a:t/>
            </a:r>
            <a:br>
              <a:rPr lang="es-ES_tradnl" sz="4000" dirty="0" smtClean="0"/>
            </a:br>
            <a:r>
              <a:rPr lang="es-ES_tradnl" sz="2800" dirty="0" smtClean="0"/>
              <a:t>Guillermo Wierzba y Pablo Mareso</a:t>
            </a:r>
            <a:endParaRPr lang="es-ES" sz="2800" dirty="0" smtClean="0"/>
          </a:p>
        </p:txBody>
      </p:sp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4286256"/>
            <a:ext cx="7572428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AR" sz="2700" b="1" dirty="0"/>
              <a:t>América Latina y el Caribe: tasa de variación del PBI per </a:t>
            </a:r>
            <a:r>
              <a:rPr lang="es-AR" sz="2700" b="1" err="1" smtClean="0"/>
              <a:t>cápita</a:t>
            </a:r>
            <a:r>
              <a:rPr lang="es-AR" sz="2700" b="1" smtClean="0"/>
              <a:t>, saldo </a:t>
            </a:r>
            <a:r>
              <a:rPr lang="es-AR" sz="2700" b="1" dirty="0"/>
              <a:t>en cuenta corriente y resultado fiscal global                                                                                            (En tasa de variación anual y porcentajes del PBI)</a:t>
            </a:r>
            <a:r>
              <a:rPr lang="es-AR" sz="2700" dirty="0"/>
              <a:t/>
            </a:r>
            <a:br>
              <a:rPr lang="es-AR" sz="2700" dirty="0"/>
            </a:br>
            <a:endParaRPr lang="es-AR" sz="2700" dirty="0"/>
          </a:p>
        </p:txBody>
      </p:sp>
      <p:pic>
        <p:nvPicPr>
          <p:cNvPr id="13314" name="3 Marcador de contenido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85750" y="1357313"/>
            <a:ext cx="8501063" cy="4714893"/>
          </a:xfrm>
        </p:spPr>
      </p:pic>
      <p:sp>
        <p:nvSpPr>
          <p:cNvPr id="4" name="3 Rectángulo"/>
          <p:cNvSpPr/>
          <p:nvPr/>
        </p:nvSpPr>
        <p:spPr>
          <a:xfrm>
            <a:off x="428596" y="6286520"/>
            <a:ext cx="8143932" cy="42862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AR" sz="1200" dirty="0" smtClean="0">
                <a:solidFill>
                  <a:schemeClr val="tx1"/>
                </a:solidFill>
              </a:rPr>
              <a:t>Fuente: Alicia Bárcena: “Restricciones estructurales del desarrollo en América Latina y el Caribe: una reflexión </a:t>
            </a:r>
            <a:r>
              <a:rPr lang="es-AR" sz="1200" dirty="0" err="1" smtClean="0">
                <a:solidFill>
                  <a:schemeClr val="tx1"/>
                </a:solidFill>
              </a:rPr>
              <a:t>postcrisis</a:t>
            </a:r>
            <a:r>
              <a:rPr lang="es-AR" sz="1200" dirty="0" smtClean="0">
                <a:solidFill>
                  <a:schemeClr val="tx1"/>
                </a:solidFill>
              </a:rPr>
              <a:t>” en Revista CEPAL N° 100.</a:t>
            </a:r>
            <a:endParaRPr lang="es-AR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AR" sz="2700" b="1" dirty="0"/>
              <a:t>América Latina y el Caribe. Saldo de la Cuenta Corriente                                                               del Balance de Pagos como porcentaje del PBI (2003-2008)</a:t>
            </a:r>
            <a:endParaRPr lang="es-AR" sz="2700" dirty="0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4313" y="1285861"/>
            <a:ext cx="8929687" cy="4643470"/>
          </a:xfrm>
        </p:spPr>
      </p:pic>
      <p:sp>
        <p:nvSpPr>
          <p:cNvPr id="4" name="3 Rectángulo"/>
          <p:cNvSpPr/>
          <p:nvPr/>
        </p:nvSpPr>
        <p:spPr>
          <a:xfrm>
            <a:off x="428596" y="6072206"/>
            <a:ext cx="6215106" cy="42862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AR" sz="1200" dirty="0" smtClean="0">
                <a:solidFill>
                  <a:schemeClr val="tx1"/>
                </a:solidFill>
              </a:rPr>
              <a:t>Fuente: Elaboración propia sobre datos de CEPAL</a:t>
            </a:r>
            <a:endParaRPr lang="es-AR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AR" sz="2700" b="1" dirty="0"/>
              <a:t>Evolución de los ingresos corrientes </a:t>
            </a:r>
            <a:r>
              <a:rPr lang="es-AR" sz="2700" b="1" dirty="0" err="1"/>
              <a:t>neteados</a:t>
            </a:r>
            <a:r>
              <a:rPr lang="es-AR" sz="2700" b="1" dirty="0"/>
              <a:t> y de los intereses de la </a:t>
            </a:r>
            <a:r>
              <a:rPr lang="es-AR" sz="2700" b="1" dirty="0" smtClean="0"/>
              <a:t>deuda como </a:t>
            </a:r>
            <a:r>
              <a:rPr lang="es-AR" sz="2700" b="1" dirty="0"/>
              <a:t>porcentaje de los ingresos corrientes </a:t>
            </a:r>
            <a:r>
              <a:rPr lang="es-AR" b="1" dirty="0"/>
              <a:t>                   </a:t>
            </a:r>
            <a:r>
              <a:rPr lang="es-AR" dirty="0"/>
              <a:t/>
            </a:r>
            <a:br>
              <a:rPr lang="es-AR" dirty="0"/>
            </a:br>
            <a:endParaRPr lang="es-AR" dirty="0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85750" y="1285875"/>
            <a:ext cx="8501063" cy="4786331"/>
          </a:xfrm>
        </p:spPr>
      </p:pic>
      <p:sp>
        <p:nvSpPr>
          <p:cNvPr id="4" name="3 Rectángulo"/>
          <p:cNvSpPr/>
          <p:nvPr/>
        </p:nvSpPr>
        <p:spPr>
          <a:xfrm>
            <a:off x="428596" y="6072206"/>
            <a:ext cx="6215106" cy="42862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AR" sz="1200" dirty="0" smtClean="0">
                <a:solidFill>
                  <a:schemeClr val="tx1"/>
                </a:solidFill>
              </a:rPr>
              <a:t>Fuente: Elaboración propia sobre datos de CEPAL</a:t>
            </a:r>
            <a:endParaRPr lang="es-AR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sz="2400" b="1" smtClean="0"/>
              <a:t>América Latina y el Caribe:                                                                                     Evolución de las tasas de pobreza e indigencia, 1980-2008</a:t>
            </a:r>
            <a:r>
              <a:rPr lang="es-AR" sz="2400" smtClean="0"/>
              <a:t/>
            </a:r>
            <a:br>
              <a:rPr lang="es-AR" sz="2400" smtClean="0"/>
            </a:br>
            <a:endParaRPr lang="es-AR" sz="2400" smtClean="0"/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57188" y="1285875"/>
            <a:ext cx="8358187" cy="4786331"/>
          </a:xfrm>
        </p:spPr>
      </p:pic>
      <p:sp>
        <p:nvSpPr>
          <p:cNvPr id="4" name="3 Rectángulo"/>
          <p:cNvSpPr/>
          <p:nvPr/>
        </p:nvSpPr>
        <p:spPr>
          <a:xfrm>
            <a:off x="428596" y="6072206"/>
            <a:ext cx="6215106" cy="42862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AR" sz="1200" dirty="0" smtClean="0">
                <a:solidFill>
                  <a:schemeClr val="tx1"/>
                </a:solidFill>
              </a:rPr>
              <a:t>Fuente: Elaboración propia sobre datos de CEPAL</a:t>
            </a:r>
            <a:endParaRPr lang="es-AR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AR" sz="2700" b="1" dirty="0"/>
              <a:t>Promedio anual de variación de las Reservas internacionales y el resultado en Cuenta Corriente del Balance de Pagos en el período </a:t>
            </a:r>
            <a:r>
              <a:rPr lang="es-AR" sz="2700" b="1" dirty="0" smtClean="0"/>
              <a:t>2003-2008. (</a:t>
            </a:r>
            <a:r>
              <a:rPr lang="es-AR" sz="2700" b="1" dirty="0"/>
              <a:t>En porcentajes del PIB)</a:t>
            </a:r>
            <a:endParaRPr lang="es-AR" sz="2700" dirty="0"/>
          </a:p>
        </p:txBody>
      </p:sp>
      <p:graphicFrame>
        <p:nvGraphicFramePr>
          <p:cNvPr id="20482" name="Objeto 61"/>
          <p:cNvGraphicFramePr>
            <a:graphicFrameLocks noGrp="1"/>
          </p:cNvGraphicFramePr>
          <p:nvPr>
            <p:ph idx="1"/>
          </p:nvPr>
        </p:nvGraphicFramePr>
        <p:xfrm>
          <a:off x="457200" y="1600201"/>
          <a:ext cx="8229600" cy="4472005"/>
        </p:xfrm>
        <a:graphic>
          <a:graphicData uri="http://schemas.openxmlformats.org/presentationml/2006/ole">
            <p:oleObj spid="_x0000_s20482" r:id="rId3" imgW="8230313" imgH="4895512" progId="Excel.Sheet.8">
              <p:embed/>
            </p:oleObj>
          </a:graphicData>
        </a:graphic>
      </p:graphicFrame>
      <p:sp>
        <p:nvSpPr>
          <p:cNvPr id="4" name="3 Rectángulo"/>
          <p:cNvSpPr/>
          <p:nvPr/>
        </p:nvSpPr>
        <p:spPr>
          <a:xfrm>
            <a:off x="428596" y="6072206"/>
            <a:ext cx="6215106" cy="42862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AR" sz="1200" dirty="0" smtClean="0">
                <a:solidFill>
                  <a:schemeClr val="tx1"/>
                </a:solidFill>
              </a:rPr>
              <a:t>Fuente: Elaboración propia sobre datos de CEPAL</a:t>
            </a:r>
            <a:endParaRPr lang="es-AR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sz="2400" b="1" smtClean="0"/>
              <a:t>Tasa de Crecimiento Promedio 2003-2008 y Evolución de los Términos de Intercambio en relación a la década del noventa</a:t>
            </a:r>
          </a:p>
        </p:txBody>
      </p:sp>
      <p:graphicFrame>
        <p:nvGraphicFramePr>
          <p:cNvPr id="12" name="1 Gráfico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4720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3 Rectángulo"/>
          <p:cNvSpPr/>
          <p:nvPr/>
        </p:nvSpPr>
        <p:spPr>
          <a:xfrm>
            <a:off x="428596" y="6072206"/>
            <a:ext cx="6215106" cy="42862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AR" sz="1200" dirty="0" smtClean="0">
                <a:solidFill>
                  <a:schemeClr val="tx1"/>
                </a:solidFill>
              </a:rPr>
              <a:t>Fuente: Elaboración propia sobre datos de CEPAL</a:t>
            </a:r>
            <a:endParaRPr lang="es-AR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AR" sz="2700" b="1" dirty="0"/>
              <a:t>América Latina y el Caribe: variación anual de las exportaciones de bienes, 1931-2009</a:t>
            </a:r>
            <a:r>
              <a:rPr lang="es-AR" dirty="0"/>
              <a:t/>
            </a:r>
            <a:br>
              <a:rPr lang="es-AR" dirty="0"/>
            </a:br>
            <a:endParaRPr lang="es-AR" dirty="0"/>
          </a:p>
        </p:txBody>
      </p:sp>
      <p:pic>
        <p:nvPicPr>
          <p:cNvPr id="22530" name="3 Marcador de contenido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42875" y="928689"/>
            <a:ext cx="8715375" cy="5214955"/>
          </a:xfrm>
        </p:spPr>
      </p:pic>
      <p:sp>
        <p:nvSpPr>
          <p:cNvPr id="4" name="3 Rectángulo"/>
          <p:cNvSpPr/>
          <p:nvPr/>
        </p:nvSpPr>
        <p:spPr>
          <a:xfrm>
            <a:off x="428596" y="6072206"/>
            <a:ext cx="6215106" cy="42862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AR" sz="1200" dirty="0" smtClean="0">
                <a:solidFill>
                  <a:schemeClr val="tx1"/>
                </a:solidFill>
              </a:rPr>
              <a:t>Fuente: Elaboración propia sobre datos de CEPAL</a:t>
            </a:r>
            <a:endParaRPr lang="es-AR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sz="2800" b="1" dirty="0" smtClean="0"/>
              <a:t>Argentina: Variación interanual de los distintos componentes de la demanda agregada por trimestre. Año 2009 (a precios del año 1993)</a:t>
            </a:r>
            <a:r>
              <a:rPr lang="es-ES" sz="4000" dirty="0" smtClean="0"/>
              <a:t> </a:t>
            </a:r>
          </a:p>
        </p:txBody>
      </p:sp>
      <p:pic>
        <p:nvPicPr>
          <p:cNvPr id="25604" name="Imagen 5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341438"/>
            <a:ext cx="9144000" cy="5256212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sz="2800" b="1" smtClean="0"/>
              <a:t>Evolución de los TCRcl* (Dic 2001=100) y el PBI trimestral (eje derecho) en relación al mismo trimestre del año anterior. </a:t>
            </a:r>
            <a:r>
              <a:rPr lang="es-ES" sz="4000" smtClean="0"/>
              <a:t> </a:t>
            </a:r>
          </a:p>
        </p:txBody>
      </p:sp>
      <p:pic>
        <p:nvPicPr>
          <p:cNvPr id="45060" name="Imagen 8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0825" y="1557339"/>
            <a:ext cx="8569325" cy="4514868"/>
          </a:xfrm>
          <a:noFill/>
          <a:ln/>
        </p:spPr>
      </p:pic>
      <p:sp>
        <p:nvSpPr>
          <p:cNvPr id="4" name="3 Rectángulo"/>
          <p:cNvSpPr/>
          <p:nvPr/>
        </p:nvSpPr>
        <p:spPr>
          <a:xfrm>
            <a:off x="428596" y="6286520"/>
            <a:ext cx="7858180" cy="28575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AR" sz="1200" dirty="0" smtClean="0">
                <a:solidFill>
                  <a:schemeClr val="tx1"/>
                </a:solidFill>
              </a:rPr>
              <a:t>Fuente: Elaboración propia en base a datos de INDEC, BCRA, Banco Central de Chile, IBGE, BLS y </a:t>
            </a:r>
            <a:r>
              <a:rPr lang="es-AR" sz="1200" dirty="0" err="1" smtClean="0">
                <a:solidFill>
                  <a:schemeClr val="tx1"/>
                </a:solidFill>
              </a:rPr>
              <a:t>Eurostat</a:t>
            </a:r>
            <a:r>
              <a:rPr lang="es-AR" sz="1200" dirty="0" smtClean="0">
                <a:solidFill>
                  <a:schemeClr val="tx1"/>
                </a:solidFill>
              </a:rPr>
              <a:t>.</a:t>
            </a:r>
            <a:endParaRPr lang="es-AR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sz="2400" b="1" smtClean="0"/>
              <a:t>Evolución del Gasto en IRD de la Administración Nacional del Sector Público como % del PBI a precios corrientes (1994-2008)</a:t>
            </a:r>
            <a:r>
              <a:rPr lang="es-ES" sz="4000" smtClean="0"/>
              <a:t> </a:t>
            </a:r>
          </a:p>
        </p:txBody>
      </p:sp>
      <p:pic>
        <p:nvPicPr>
          <p:cNvPr id="31748" name="Imagen 5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1484313"/>
            <a:ext cx="8280400" cy="4824412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sz="2400" b="1" smtClean="0"/>
              <a:t>Tasas de variación del PBI efectivo y potencial 2003-2008</a:t>
            </a:r>
            <a:endParaRPr lang="es-ES" sz="2400" b="1" smtClean="0"/>
          </a:p>
        </p:txBody>
      </p:sp>
      <p:pic>
        <p:nvPicPr>
          <p:cNvPr id="32772" name="Imagen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1052513"/>
            <a:ext cx="8280400" cy="5400675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sz="2800" b="1" smtClean="0"/>
              <a:t>Variación del producto por trabajador en la industria manufacturera en Argentina, EE.UU., Brasil y la Unión Europea. 2002-2008.</a:t>
            </a:r>
            <a:r>
              <a:rPr lang="es-AR" sz="4000" smtClean="0"/>
              <a:t> </a:t>
            </a:r>
            <a:endParaRPr lang="es-ES" sz="4000" smtClean="0"/>
          </a:p>
        </p:txBody>
      </p:sp>
      <p:pic>
        <p:nvPicPr>
          <p:cNvPr id="46084" name="Imagen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55650" y="1989138"/>
            <a:ext cx="7561263" cy="3511564"/>
          </a:xfrm>
          <a:noFill/>
          <a:ln/>
        </p:spPr>
      </p:pic>
      <p:sp>
        <p:nvSpPr>
          <p:cNvPr id="4" name="3 Rectángulo"/>
          <p:cNvSpPr/>
          <p:nvPr/>
        </p:nvSpPr>
        <p:spPr>
          <a:xfrm>
            <a:off x="428596" y="6286520"/>
            <a:ext cx="7858180" cy="28575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AR" sz="1200" dirty="0" smtClean="0">
                <a:solidFill>
                  <a:schemeClr val="tx1"/>
                </a:solidFill>
              </a:rPr>
              <a:t>Fuente: Elaboración propia en base a datos de INDEC, IPEA, BLS y </a:t>
            </a:r>
            <a:r>
              <a:rPr lang="es-AR" sz="1200" dirty="0" err="1" smtClean="0">
                <a:solidFill>
                  <a:schemeClr val="tx1"/>
                </a:solidFill>
              </a:rPr>
              <a:t>Eurostat</a:t>
            </a:r>
            <a:r>
              <a:rPr lang="es-AR" sz="1200" dirty="0" smtClean="0">
                <a:solidFill>
                  <a:schemeClr val="tx1"/>
                </a:solidFill>
              </a:rPr>
              <a:t>.</a:t>
            </a:r>
            <a:endParaRPr lang="es-AR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sz="2800" b="1" dirty="0" smtClean="0"/>
              <a:t>Variación del stock de préstamos totales medidos en dólares corrientes por grupo de bancos. Septiembre de 2008 – Septiembre de 2009. En Porcentajes</a:t>
            </a:r>
            <a:r>
              <a:rPr lang="es-AR" sz="2800" dirty="0" smtClean="0"/>
              <a:t/>
            </a:r>
            <a:br>
              <a:rPr lang="es-AR" sz="2800" dirty="0" smtClean="0"/>
            </a:br>
            <a:endParaRPr lang="es-AR" sz="2800" dirty="0"/>
          </a:p>
        </p:txBody>
      </p:sp>
      <p:pic>
        <p:nvPicPr>
          <p:cNvPr id="4" name="3 Marcador de contenido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571612"/>
            <a:ext cx="6858048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sz="2800" b="1" smtClean="0"/>
              <a:t>Impacto tributario de las medidas anticrisis. Año 2009</a:t>
            </a:r>
            <a:r>
              <a:rPr lang="es-ES" sz="4000" smtClean="0"/>
              <a:t> </a:t>
            </a:r>
          </a:p>
        </p:txBody>
      </p:sp>
      <p:pic>
        <p:nvPicPr>
          <p:cNvPr id="48132" name="Imagen 5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403350" y="1268413"/>
            <a:ext cx="6477000" cy="4929187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sz="2400" b="1" smtClean="0"/>
              <a:t>Gastos de Capital del SPN 2008-2009 (BASE CAJA).                                                En millones de dólares corrientes</a:t>
            </a:r>
            <a:r>
              <a:rPr lang="es-ES" sz="4000" smtClean="0"/>
              <a:t> </a:t>
            </a:r>
          </a:p>
        </p:txBody>
      </p:sp>
      <p:sp>
        <p:nvSpPr>
          <p:cNvPr id="3686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36868" name="Gráfico 31"/>
          <p:cNvGraphicFramePr>
            <a:graphicFrameLocks/>
          </p:cNvGraphicFramePr>
          <p:nvPr/>
        </p:nvGraphicFramePr>
        <p:xfrm>
          <a:off x="0" y="1341438"/>
          <a:ext cx="8964613" cy="5327650"/>
        </p:xfrm>
        <a:graphic>
          <a:graphicData uri="http://schemas.openxmlformats.org/presentationml/2006/ole">
            <p:oleObj spid="_x0000_s36868" name="Gráfico" r:id="rId3" imgW="5389331" imgH="2328874" progId="Excel.Sheet.8">
              <p:embed/>
            </p:oleObj>
          </a:graphicData>
        </a:graphic>
      </p:graphicFrame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0" y="2457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sz="2800" b="1" smtClean="0"/>
              <a:t>Inversión Pública Nacional / Inversión Bruta Fija Total 2003-2008. En %</a:t>
            </a:r>
            <a:r>
              <a:rPr lang="es-AR" sz="4000" smtClean="0"/>
              <a:t> </a:t>
            </a:r>
            <a:endParaRPr lang="es-ES" sz="4000" smtClean="0"/>
          </a:p>
        </p:txBody>
      </p:sp>
      <p:sp>
        <p:nvSpPr>
          <p:cNvPr id="4710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47108" name="Gráfico 14"/>
          <p:cNvGraphicFramePr>
            <a:graphicFrameLocks/>
          </p:cNvGraphicFramePr>
          <p:nvPr/>
        </p:nvGraphicFramePr>
        <p:xfrm>
          <a:off x="0" y="1341438"/>
          <a:ext cx="9144000" cy="5183187"/>
        </p:xfrm>
        <a:graphic>
          <a:graphicData uri="http://schemas.openxmlformats.org/presentationml/2006/ole">
            <p:oleObj spid="_x0000_s47108" name="Gráfico" r:id="rId3" imgW="5066215" imgH="2712955" progId="Excel.Sheet.8">
              <p:embed/>
            </p:oleObj>
          </a:graphicData>
        </a:graphic>
      </p:graphicFrame>
      <p:sp>
        <p:nvSpPr>
          <p:cNvPr id="47110" name="Rectangle 6"/>
          <p:cNvSpPr>
            <a:spLocks noChangeArrowheads="1"/>
          </p:cNvSpPr>
          <p:nvPr/>
        </p:nvSpPr>
        <p:spPr bwMode="auto">
          <a:xfrm>
            <a:off x="0" y="2933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sz="2800" b="1" smtClean="0"/>
              <a:t>Evolución de la tasa de desempleo en las últimas tres crisis. En porcentajes y p.p.</a:t>
            </a:r>
            <a:r>
              <a:rPr lang="es-ES" sz="4000" smtClean="0"/>
              <a:t> </a:t>
            </a:r>
          </a:p>
        </p:txBody>
      </p:sp>
      <p:sp>
        <p:nvSpPr>
          <p:cNvPr id="3993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39940" name="Gráfico 13"/>
          <p:cNvGraphicFramePr>
            <a:graphicFrameLocks/>
          </p:cNvGraphicFramePr>
          <p:nvPr/>
        </p:nvGraphicFramePr>
        <p:xfrm>
          <a:off x="0" y="1628775"/>
          <a:ext cx="8748713" cy="4464050"/>
        </p:xfrm>
        <a:graphic>
          <a:graphicData uri="http://schemas.openxmlformats.org/presentationml/2006/ole">
            <p:oleObj spid="_x0000_s39940" name="Gráfico" r:id="rId3" imgW="5328366" imgH="2469094" progId="Excel.Sheet.8">
              <p:embed/>
            </p:oleObj>
          </a:graphicData>
        </a:graphic>
      </p:graphicFrame>
      <p:sp>
        <p:nvSpPr>
          <p:cNvPr id="39942" name="Rectangle 6"/>
          <p:cNvSpPr>
            <a:spLocks noChangeArrowheads="1"/>
          </p:cNvSpPr>
          <p:nvPr/>
        </p:nvSpPr>
        <p:spPr bwMode="auto">
          <a:xfrm>
            <a:off x="0" y="25812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sz="2800" b="1" smtClean="0"/>
              <a:t>Variación de la producción de alimentos y bebidas para el mercado interno durante las últimas tres crisis</a:t>
            </a:r>
            <a:r>
              <a:rPr lang="es-ES" sz="4000" smtClean="0"/>
              <a:t> </a:t>
            </a:r>
          </a:p>
        </p:txBody>
      </p:sp>
      <p:sp>
        <p:nvSpPr>
          <p:cNvPr id="4403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44036" name="Gráfico 38"/>
          <p:cNvGraphicFramePr>
            <a:graphicFrameLocks/>
          </p:cNvGraphicFramePr>
          <p:nvPr/>
        </p:nvGraphicFramePr>
        <p:xfrm>
          <a:off x="0" y="1700213"/>
          <a:ext cx="8604250" cy="4392612"/>
        </p:xfrm>
        <a:graphic>
          <a:graphicData uri="http://schemas.openxmlformats.org/presentationml/2006/ole">
            <p:oleObj spid="_x0000_s44036" name="Gráfico" r:id="rId3" imgW="5364945" imgH="2322777" progId="Excel.Sheet.8">
              <p:embed/>
            </p:oleObj>
          </a:graphicData>
        </a:graphic>
      </p:graphicFrame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0" y="2438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3500</TotalTime>
  <Words>498</Words>
  <Application>Microsoft Office PowerPoint</Application>
  <PresentationFormat>Presentación en pantalla (4:3)</PresentationFormat>
  <Paragraphs>42</Paragraphs>
  <Slides>19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2" baseType="lpstr">
      <vt:lpstr>Tema de Office</vt:lpstr>
      <vt:lpstr>Hoja de cálculo de Microsoft Office Excel 97-2003</vt:lpstr>
      <vt:lpstr>Gráfico</vt:lpstr>
      <vt:lpstr>América Latina:  Expansión, Crisis y Después. Un estudio de caso sobre la Política Contracíclica en Argentina  Guillermo Wierzba y Pablo Mareso</vt:lpstr>
      <vt:lpstr>América Latina y el Caribe: tasa de variación del PBI per cápita, saldo en cuenta corriente y resultado fiscal global                                                                                            (En tasa de variación anual y porcentajes del PBI) </vt:lpstr>
      <vt:lpstr>América Latina y el Caribe. Saldo de la Cuenta Corriente                                                               del Balance de Pagos como porcentaje del PBI (2003-2008)</vt:lpstr>
      <vt:lpstr>Evolución de los ingresos corrientes neteados y de los intereses de la deuda como porcentaje de los ingresos corrientes                     </vt:lpstr>
      <vt:lpstr>América Latina y el Caribe:                                                                                     Evolución de las tasas de pobreza e indigencia, 1980-2008 </vt:lpstr>
      <vt:lpstr>Promedio anual de variación de las Reservas internacionales y el resultado en Cuenta Corriente del Balance de Pagos en el período 2003-2008. (En porcentajes del PIB)</vt:lpstr>
      <vt:lpstr>Tasa de Crecimiento Promedio 2003-2008 y Evolución de los Términos de Intercambio en relación a la década del noventa</vt:lpstr>
      <vt:lpstr>América Latina y el Caribe: variación anual de las exportaciones de bienes, 1931-2009 </vt:lpstr>
      <vt:lpstr>Argentina: Variación interanual de los distintos componentes de la demanda agregada por trimestre. Año 2009 (a precios del año 1993) </vt:lpstr>
      <vt:lpstr>Evolución de los TCRcl* (Dic 2001=100) y el PBI trimestral (eje derecho) en relación al mismo trimestre del año anterior.  </vt:lpstr>
      <vt:lpstr>Evolución del Gasto en IRD de la Administración Nacional del Sector Público como % del PBI a precios corrientes (1994-2008) </vt:lpstr>
      <vt:lpstr>Tasas de variación del PBI efectivo y potencial 2003-2008</vt:lpstr>
      <vt:lpstr>Variación del producto por trabajador en la industria manufacturera en Argentina, EE.UU., Brasil y la Unión Europea. 2002-2008. </vt:lpstr>
      <vt:lpstr>Variación del stock de préstamos totales medidos en dólares corrientes por grupo de bancos. Septiembre de 2008 – Septiembre de 2009. En Porcentajes </vt:lpstr>
      <vt:lpstr>Impacto tributario de las medidas anticrisis. Año 2009 </vt:lpstr>
      <vt:lpstr>Gastos de Capital del SPN 2008-2009 (BASE CAJA).                                                En millones de dólares corrientes </vt:lpstr>
      <vt:lpstr>Inversión Pública Nacional / Inversión Bruta Fija Total 2003-2008. En % </vt:lpstr>
      <vt:lpstr>Evolución de la tasa de desempleo en las últimas tres crisis. En porcentajes y p.p. </vt:lpstr>
      <vt:lpstr>Variación de la producción de alimentos y bebidas para el mercado interno durante las últimas tres crisis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Tasa de Crecimiento y Evolución de los Términos de Intercambio</dc:title>
  <dc:creator>NOSE</dc:creator>
  <cp:lastModifiedBy>Casa Central</cp:lastModifiedBy>
  <cp:revision>64</cp:revision>
  <dcterms:created xsi:type="dcterms:W3CDTF">2011-07-26T15:07:29Z</dcterms:created>
  <dcterms:modified xsi:type="dcterms:W3CDTF">2011-08-15T20:48:46Z</dcterms:modified>
</cp:coreProperties>
</file>